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DM Sans Bold" charset="1" panose="00000000000000000000"/>
      <p:regular r:id="rId16"/>
    </p:embeddedFont>
    <p:embeddedFont>
      <p:font typeface="DM Sans" charset="1" panose="00000000000000000000"/>
      <p:regular r:id="rId17"/>
    </p:embeddedFont>
    <p:embeddedFont>
      <p:font typeface="DM Sans Bold Italics" charset="1" panose="000000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https://github.com/gretamarrone/unibg_TCM_2024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https://github.com/gretamarrone/unibg_TCM_2024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https://github.com/gretamarrone/unibg_TCM_2024" TargetMode="External" Type="http://schemas.openxmlformats.org/officeDocument/2006/relationships/hyperlink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https://github.com/gretamarrone/unibg_TCM_2024" TargetMode="External" Type="http://schemas.openxmlformats.org/officeDocument/2006/relationships/hyperlink"/><Relationship Id="rId4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https://github.com/gretamarrone/unibg_TCM_2024" TargetMode="External" Type="http://schemas.openxmlformats.org/officeDocument/2006/relationships/hyperlink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https://github.com/gretamarrone/unibg_TCM_2024" TargetMode="External" Type="http://schemas.openxmlformats.org/officeDocument/2006/relationships/hyperlink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https://github.com/gretamarrone/unibg_TCM_2024" TargetMode="External" Type="http://schemas.openxmlformats.org/officeDocument/2006/relationships/hyperlink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Relationship Id="rId4" Target="https://github.com/gretamarrone/unibg_TCM_2024" TargetMode="External" Type="http://schemas.openxmlformats.org/officeDocument/2006/relationships/hyperlink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https://github.com/gretamarrone/unibg_TCM_2024" TargetMode="External" Type="http://schemas.openxmlformats.org/officeDocument/2006/relationships/hyperlink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4319139">
            <a:off x="1717312" y="-2532663"/>
            <a:ext cx="14853376" cy="15352326"/>
          </a:xfrm>
          <a:custGeom>
            <a:avLst/>
            <a:gdLst/>
            <a:ahLst/>
            <a:cxnLst/>
            <a:rect r="r" b="b" t="t" l="l"/>
            <a:pathLst>
              <a:path h="15352326" w="14853376">
                <a:moveTo>
                  <a:pt x="14853376" y="0"/>
                </a:moveTo>
                <a:lnTo>
                  <a:pt x="0" y="0"/>
                </a:lnTo>
                <a:lnTo>
                  <a:pt x="0" y="15352326"/>
                </a:lnTo>
                <a:lnTo>
                  <a:pt x="14853376" y="15352326"/>
                </a:lnTo>
                <a:lnTo>
                  <a:pt x="14853376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1008">
            <a:off x="1028700" y="7129449"/>
            <a:ext cx="16230601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699" y="2772986"/>
            <a:ext cx="16230601" cy="3057557"/>
            <a:chOff x="0" y="0"/>
            <a:chExt cx="21640802" cy="407674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21640802" cy="2844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6859"/>
                </a:lnSpc>
              </a:pPr>
              <a:r>
                <a:rPr lang="en-US" sz="14049">
                  <a:solidFill>
                    <a:srgbClr val="000000"/>
                  </a:solidFill>
                  <a:latin typeface="DM Sans Bold"/>
                </a:rPr>
                <a:t>TEDxEdu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400467"/>
              <a:ext cx="19387375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DM Sans"/>
                </a:rPr>
                <a:t>Homework 2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8164830"/>
            <a:ext cx="6573756" cy="1080919"/>
            <a:chOff x="0" y="0"/>
            <a:chExt cx="8765008" cy="144122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764851"/>
              <a:ext cx="8765008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DM Sans"/>
                </a:rPr>
                <a:t>Tecnologie Cloud e Mobile - 21059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66675"/>
              <a:ext cx="8765008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DM Sans Bold"/>
                </a:rPr>
                <a:t>Università degli Studi di Bergamo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7602456" y="8098155"/>
            <a:ext cx="916484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DM Sans Bold"/>
              </a:rPr>
              <a:t>Marrone Greta - 1058513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345714"/>
            <a:ext cx="16230600" cy="6228493"/>
          </a:xfrm>
          <a:custGeom>
            <a:avLst/>
            <a:gdLst/>
            <a:ahLst/>
            <a:cxnLst/>
            <a:rect r="r" b="b" t="t" l="l"/>
            <a:pathLst>
              <a:path h="6228493" w="16230600">
                <a:moveTo>
                  <a:pt x="0" y="0"/>
                </a:moveTo>
                <a:lnTo>
                  <a:pt x="16230600" y="0"/>
                </a:lnTo>
                <a:lnTo>
                  <a:pt x="16230600" y="6228493"/>
                </a:lnTo>
                <a:lnTo>
                  <a:pt x="0" y="62284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983190" y="1936161"/>
            <a:ext cx="9053475" cy="2559462"/>
            <a:chOff x="0" y="0"/>
            <a:chExt cx="12071300" cy="3412615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120713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</a:rPr>
                <a:t>Criticità tecniche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985659"/>
              <a:ext cx="12071300" cy="24267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"/>
                </a:rPr>
                <a:t>Controllo corrispondenze tra </a:t>
              </a:r>
              <a:r>
                <a:rPr lang="en-US" sz="2499">
                  <a:solidFill>
                    <a:srgbClr val="000000"/>
                  </a:solidFill>
                  <a:latin typeface="DM Sans Bold Italics"/>
                </a:rPr>
                <a:t>idref</a:t>
              </a:r>
              <a:r>
                <a:rPr lang="en-US" sz="2499">
                  <a:solidFill>
                    <a:srgbClr val="000000"/>
                  </a:solidFill>
                  <a:latin typeface="DM Sans"/>
                </a:rPr>
                <a:t> nel main dataset </a:t>
              </a:r>
              <a:r>
                <a:rPr lang="en-US" sz="2499">
                  <a:solidFill>
                    <a:srgbClr val="000000"/>
                  </a:solidFill>
                  <a:latin typeface="DM Sans Bold Italics"/>
                </a:rPr>
                <a:t>id_related </a:t>
              </a:r>
              <a:r>
                <a:rPr lang="en-US" sz="2499">
                  <a:solidFill>
                    <a:srgbClr val="000000"/>
                  </a:solidFill>
                  <a:latin typeface="DM Sans"/>
                </a:rPr>
                <a:t>nei tag;</a:t>
              </a:r>
            </a:p>
            <a:p>
              <a:pPr algn="just" marL="539749" indent="-269875" lvl="1">
                <a:lnSpc>
                  <a:spcPts val="4224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"/>
                </a:rPr>
                <a:t>Controllo valori nulli;</a:t>
              </a:r>
            </a:p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"/>
                </a:rPr>
                <a:t>Controllo duplicati nei </a:t>
              </a:r>
              <a:r>
                <a:rPr lang="en-US" sz="2499">
                  <a:solidFill>
                    <a:srgbClr val="000000"/>
                  </a:solidFill>
                  <a:latin typeface="DM Sans Bold Italics"/>
                </a:rPr>
                <a:t>tag_related</a:t>
              </a:r>
              <a:r>
                <a:rPr lang="en-US" sz="2499">
                  <a:solidFill>
                    <a:srgbClr val="000000"/>
                  </a:solidFill>
                  <a:latin typeface="DM Sans"/>
                </a:rPr>
                <a:t>;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983190" y="5708827"/>
            <a:ext cx="9053475" cy="2170524"/>
            <a:chOff x="0" y="0"/>
            <a:chExt cx="12071300" cy="2894032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120713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</a:rPr>
                <a:t>Possibili evoluzioni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909459"/>
              <a:ext cx="12071300" cy="19843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539749" indent="-269875" lvl="1">
                <a:lnSpc>
                  <a:spcPts val="4224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"/>
                </a:rPr>
                <a:t>Aggiunta di URL per pagine con tutti i video del </a:t>
              </a:r>
              <a:r>
                <a:rPr lang="en-US" sz="2499">
                  <a:solidFill>
                    <a:srgbClr val="000000"/>
                  </a:solidFill>
                  <a:latin typeface="DM Sans Bold Italics"/>
                </a:rPr>
                <a:t>tag_related</a:t>
              </a:r>
              <a:r>
                <a:rPr lang="en-US" sz="2499">
                  <a:solidFill>
                    <a:srgbClr val="000000"/>
                  </a:solidFill>
                  <a:latin typeface="DM Sans"/>
                </a:rPr>
                <a:t>;</a:t>
              </a:r>
            </a:p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"/>
                </a:rPr>
                <a:t>Analisi avanzata dei dati e feedback degli utenti;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379865" y="796298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3" tooltip="https://github.com/gretamarrone/unibg_TCM_2024"/>
              </a:rPr>
              <a:t>TEDxEdu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379865" y="1917613"/>
            <a:ext cx="7764135" cy="2387674"/>
            <a:chOff x="0" y="0"/>
            <a:chExt cx="10352180" cy="3183566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9525"/>
              <a:ext cx="10352180" cy="1838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800"/>
                </a:lnSpc>
                <a:spcBef>
                  <a:spcPct val="0"/>
                </a:spcBef>
              </a:pPr>
              <a:r>
                <a:rPr lang="en-US" sz="9000">
                  <a:solidFill>
                    <a:srgbClr val="000000"/>
                  </a:solidFill>
                  <a:latin typeface="DM Sans Bold"/>
                </a:rPr>
                <a:t>Job B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2507192"/>
              <a:ext cx="10352180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</a:p>
          </p:txBody>
        </p:sp>
      </p:grpSp>
      <p:sp>
        <p:nvSpPr>
          <p:cNvPr name="AutoShape 13" id="13"/>
          <p:cNvSpPr/>
          <p:nvPr/>
        </p:nvSpPr>
        <p:spPr>
          <a:xfrm flipV="true">
            <a:off x="6970250" y="1473156"/>
            <a:ext cx="0" cy="7340687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412404">
            <a:off x="5808682" y="6172200"/>
            <a:ext cx="8075295" cy="8229600"/>
          </a:xfrm>
          <a:custGeom>
            <a:avLst/>
            <a:gdLst/>
            <a:ahLst/>
            <a:cxnLst/>
            <a:rect r="r" b="b" t="t" l="l"/>
            <a:pathLst>
              <a:path h="8229600" w="8075295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6970250" y="1473156"/>
            <a:ext cx="0" cy="7340687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379865" y="1917613"/>
            <a:ext cx="7764135" cy="2387674"/>
            <a:chOff x="0" y="0"/>
            <a:chExt cx="10352180" cy="3183566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10352180" cy="1838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800"/>
                </a:lnSpc>
                <a:spcBef>
                  <a:spcPct val="0"/>
                </a:spcBef>
              </a:pPr>
              <a:r>
                <a:rPr lang="en-US" sz="9000">
                  <a:solidFill>
                    <a:srgbClr val="000000"/>
                  </a:solidFill>
                  <a:latin typeface="DM Sans Bold"/>
                </a:rPr>
                <a:t>Job A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507192"/>
              <a:ext cx="10352180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379865" y="796298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3" tooltip="https://github.com/gretamarrone/unibg_TCM_2024"/>
              </a:rPr>
              <a:t>TEDxEdu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983190" y="2211063"/>
            <a:ext cx="9053475" cy="5969412"/>
            <a:chOff x="0" y="0"/>
            <a:chExt cx="12071300" cy="7959215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9525"/>
              <a:ext cx="120713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</a:rPr>
                <a:t>Funzione “Watch Next”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985659"/>
              <a:ext cx="12071300" cy="69733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DM Sans"/>
                </a:rPr>
                <a:t>È stata introdotta la possibilità di esplorare i talk suggeriti. </a:t>
              </a:r>
            </a:p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DM Sans"/>
                </a:rPr>
                <a:t>A tal fine, al dataset sono state aggiunte due nuove colonne: </a:t>
              </a:r>
              <a:r>
                <a:rPr lang="en-US" sz="2499">
                  <a:solidFill>
                    <a:srgbClr val="000000"/>
                  </a:solidFill>
                  <a:latin typeface="DM Sans Bold Italics"/>
                </a:rPr>
                <a:t>id_related </a:t>
              </a:r>
              <a:r>
                <a:rPr lang="en-US" sz="2499">
                  <a:solidFill>
                    <a:srgbClr val="000000"/>
                  </a:solidFill>
                  <a:latin typeface="DM Sans"/>
                </a:rPr>
                <a:t>e </a:t>
              </a:r>
              <a:r>
                <a:rPr lang="en-US" sz="2499">
                  <a:solidFill>
                    <a:srgbClr val="000000"/>
                  </a:solidFill>
                  <a:latin typeface="DM Sans Bold Italics"/>
                </a:rPr>
                <a:t>title_related</a:t>
              </a:r>
              <a:r>
                <a:rPr lang="en-US" sz="2499">
                  <a:solidFill>
                    <a:srgbClr val="000000"/>
                  </a:solidFill>
                  <a:latin typeface="DM Sans"/>
                </a:rPr>
                <a:t>, contenenti rispettivamente gli ID e i titoli dei contenuti suggeriti, permettendo una navigazione più agevole.</a:t>
              </a:r>
            </a:p>
            <a:p>
              <a:pPr algn="just">
                <a:lnSpc>
                  <a:spcPts val="3499"/>
                </a:lnSpc>
              </a:pPr>
            </a:p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DM Sans"/>
                </a:rPr>
                <a:t>È stato importato i</a:t>
              </a:r>
              <a:r>
                <a:rPr lang="en-US" sz="2499">
                  <a:solidFill>
                    <a:srgbClr val="000000"/>
                  </a:solidFill>
                  <a:latin typeface="DM Sans"/>
                </a:rPr>
                <a:t>l dataset related_videos.csv al fine di per crearne uno nuovo denominato </a:t>
              </a:r>
              <a:r>
                <a:rPr lang="en-US" sz="2499">
                  <a:solidFill>
                    <a:srgbClr val="000000"/>
                  </a:solidFill>
                  <a:latin typeface="DM Sans Bold Italics"/>
                </a:rPr>
                <a:t>related_video_dataset</a:t>
              </a:r>
              <a:r>
                <a:rPr lang="en-US" sz="2499">
                  <a:solidFill>
                    <a:srgbClr val="000000"/>
                  </a:solidFill>
                  <a:latin typeface="DM Sans"/>
                </a:rPr>
                <a:t>, che include le colonne </a:t>
              </a:r>
              <a:r>
                <a:rPr lang="en-US" sz="2499">
                  <a:solidFill>
                    <a:srgbClr val="000000"/>
                  </a:solidFill>
                  <a:latin typeface="DM Sans Bold Italics"/>
                </a:rPr>
                <a:t>id</a:t>
              </a:r>
              <a:r>
                <a:rPr lang="en-US" sz="2499">
                  <a:solidFill>
                    <a:srgbClr val="000000"/>
                  </a:solidFill>
                  <a:latin typeface="DM Sans"/>
                </a:rPr>
                <a:t>, </a:t>
              </a:r>
              <a:r>
                <a:rPr lang="en-US" sz="2499">
                  <a:solidFill>
                    <a:srgbClr val="000000"/>
                  </a:solidFill>
                  <a:latin typeface="DM Sans Bold Italics"/>
                </a:rPr>
                <a:t>id_related </a:t>
              </a:r>
              <a:r>
                <a:rPr lang="en-US" sz="2499">
                  <a:solidFill>
                    <a:srgbClr val="000000"/>
                  </a:solidFill>
                  <a:latin typeface="DM Sans"/>
                </a:rPr>
                <a:t>e </a:t>
              </a:r>
              <a:r>
                <a:rPr lang="en-US" sz="2499">
                  <a:solidFill>
                    <a:srgbClr val="000000"/>
                  </a:solidFill>
                  <a:latin typeface="DM Sans Bold Italics"/>
                </a:rPr>
                <a:t>title_related</a:t>
              </a:r>
              <a:r>
                <a:rPr lang="en-US" sz="2499">
                  <a:solidFill>
                    <a:srgbClr val="000000"/>
                  </a:solidFill>
                  <a:latin typeface="DM Sans"/>
                </a:rPr>
                <a:t>. Successivamente, è stata eseguita una left join con i dettagli dei video per integrare queste informazioni.</a:t>
              </a:r>
            </a:p>
            <a:p>
              <a:pPr algn="just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048134">
            <a:off x="2014210" y="-2985758"/>
            <a:ext cx="15136400" cy="15644858"/>
          </a:xfrm>
          <a:custGeom>
            <a:avLst/>
            <a:gdLst/>
            <a:ahLst/>
            <a:cxnLst/>
            <a:rect r="r" b="b" t="t" l="l"/>
            <a:pathLst>
              <a:path h="15644858" w="15136400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1" y="2421488"/>
            <a:ext cx="16230600" cy="4762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143706" y="3487663"/>
            <a:ext cx="16000587" cy="4361171"/>
          </a:xfrm>
          <a:custGeom>
            <a:avLst/>
            <a:gdLst/>
            <a:ahLst/>
            <a:cxnLst/>
            <a:rect r="r" b="b" t="t" l="l"/>
            <a:pathLst>
              <a:path h="4361171" w="16000587">
                <a:moveTo>
                  <a:pt x="0" y="0"/>
                </a:moveTo>
                <a:lnTo>
                  <a:pt x="16000588" y="0"/>
                </a:lnTo>
                <a:lnTo>
                  <a:pt x="16000588" y="4361171"/>
                </a:lnTo>
                <a:lnTo>
                  <a:pt x="0" y="43611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699" y="838200"/>
            <a:ext cx="7976732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000000"/>
                </a:solidFill>
                <a:latin typeface="DM Sans Bold"/>
              </a:rPr>
              <a:t>Job 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022973" y="131603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4" tooltip="https://github.com/gretamarrone/unibg_TCM_2024"/>
              </a:rPr>
              <a:t>TEDxEdu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31416" y="2631038"/>
            <a:ext cx="9053475" cy="1149762"/>
            <a:chOff x="0" y="0"/>
            <a:chExt cx="12071300" cy="153301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9525"/>
              <a:ext cx="120713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</a:rPr>
                <a:t>Coding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985659"/>
              <a:ext cx="12071300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048134">
            <a:off x="2014210" y="-2985758"/>
            <a:ext cx="15136400" cy="15644858"/>
          </a:xfrm>
          <a:custGeom>
            <a:avLst/>
            <a:gdLst/>
            <a:ahLst/>
            <a:cxnLst/>
            <a:rect r="r" b="b" t="t" l="l"/>
            <a:pathLst>
              <a:path h="15644858" w="15136400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1" y="2421488"/>
            <a:ext cx="16230600" cy="4762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699" y="838200"/>
            <a:ext cx="7976732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000000"/>
                </a:solidFill>
                <a:latin typeface="DM Sans Bold"/>
              </a:rPr>
              <a:t>Job 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022973" y="131603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3" tooltip="https://github.com/gretamarrone/unibg_TCM_2024"/>
              </a:rPr>
              <a:t>TEDxEdu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431416" y="2631038"/>
            <a:ext cx="9053475" cy="1149762"/>
            <a:chOff x="0" y="0"/>
            <a:chExt cx="12071300" cy="1533015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120713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</a:rPr>
                <a:t>Risultati su MongoDB Atlas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985659"/>
              <a:ext cx="12071300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9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2480778" y="3780800"/>
            <a:ext cx="13049306" cy="4540351"/>
          </a:xfrm>
          <a:custGeom>
            <a:avLst/>
            <a:gdLst/>
            <a:ahLst/>
            <a:cxnLst/>
            <a:rect r="r" b="b" t="t" l="l"/>
            <a:pathLst>
              <a:path h="4540351" w="13049306">
                <a:moveTo>
                  <a:pt x="0" y="0"/>
                </a:moveTo>
                <a:lnTo>
                  <a:pt x="13049306" y="0"/>
                </a:lnTo>
                <a:lnTo>
                  <a:pt x="13049306" y="4540351"/>
                </a:lnTo>
                <a:lnTo>
                  <a:pt x="0" y="45403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345714"/>
            <a:ext cx="16230600" cy="6228493"/>
          </a:xfrm>
          <a:custGeom>
            <a:avLst/>
            <a:gdLst/>
            <a:ahLst/>
            <a:cxnLst/>
            <a:rect r="r" b="b" t="t" l="l"/>
            <a:pathLst>
              <a:path h="6228493" w="16230600">
                <a:moveTo>
                  <a:pt x="0" y="0"/>
                </a:moveTo>
                <a:lnTo>
                  <a:pt x="16230600" y="0"/>
                </a:lnTo>
                <a:lnTo>
                  <a:pt x="16230600" y="6228493"/>
                </a:lnTo>
                <a:lnTo>
                  <a:pt x="0" y="62284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6970250" y="1473156"/>
            <a:ext cx="0" cy="7340687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379865" y="1917613"/>
            <a:ext cx="7764135" cy="2387674"/>
            <a:chOff x="0" y="0"/>
            <a:chExt cx="10352180" cy="3183566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10352180" cy="1838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800"/>
                </a:lnSpc>
                <a:spcBef>
                  <a:spcPct val="0"/>
                </a:spcBef>
              </a:pPr>
              <a:r>
                <a:rPr lang="en-US" sz="9000">
                  <a:solidFill>
                    <a:srgbClr val="000000"/>
                  </a:solidFill>
                  <a:latin typeface="DM Sans Bold"/>
                </a:rPr>
                <a:t>Job A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507192"/>
              <a:ext cx="10352180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379865" y="796298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3" tooltip="https://github.com/gretamarrone/unibg_TCM_2024"/>
              </a:rPr>
              <a:t>TEDxEdu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490983" y="1939719"/>
            <a:ext cx="9926023" cy="6280562"/>
            <a:chOff x="0" y="0"/>
            <a:chExt cx="13234698" cy="8374082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9525"/>
              <a:ext cx="13234698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</a:rPr>
                <a:t>Funzionalità offerta agli utenti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957084"/>
              <a:ext cx="13234698" cy="7416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539749" indent="-269875" lvl="1">
                <a:lnSpc>
                  <a:spcPts val="374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 Bold Italics"/>
                </a:rPr>
                <a:t>Suggerimenti Personalizzati</a:t>
              </a:r>
              <a:r>
                <a:rPr lang="en-US" sz="2499">
                  <a:solidFill>
                    <a:srgbClr val="000000"/>
                  </a:solidFill>
                  <a:latin typeface="DM Sans"/>
                </a:rPr>
                <a:t>: utilizzando gli ID e i titoli dei video correlati, vengono offerti suggerimenti personalizzati agli studenti, aiutandoli a scoprire contenuti pertinenti ai loro interessi e agli argomenti trattati in classe.</a:t>
              </a:r>
            </a:p>
            <a:p>
              <a:pPr algn="just" marL="539749" indent="-269875" lvl="1">
                <a:lnSpc>
                  <a:spcPts val="374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 Bold Italics"/>
                </a:rPr>
                <a:t>Miglioramento</a:t>
              </a:r>
              <a:r>
                <a:rPr lang="en-US" sz="2499">
                  <a:solidFill>
                    <a:srgbClr val="000000"/>
                  </a:solidFill>
                  <a:latin typeface="DM Sans Bold Italics"/>
                </a:rPr>
                <a:t> del Materiale Didattico</a:t>
              </a:r>
              <a:r>
                <a:rPr lang="en-US" sz="2499">
                  <a:solidFill>
                    <a:srgbClr val="000000"/>
                  </a:solidFill>
                  <a:latin typeface="DM Sans"/>
                </a:rPr>
                <a:t>: gli insegnanti possono utilizzare i video suggeriti come materiale didattico aggiuntivo per approfondire gli argomenti trattati in classe, creando un ambiente di apprendimento più ricco e variegato.</a:t>
              </a:r>
            </a:p>
            <a:p>
              <a:pPr algn="just" marL="539749" indent="-269875" lvl="1">
                <a:lnSpc>
                  <a:spcPts val="374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 Bold Italics"/>
                </a:rPr>
                <a:t>Monitoraggio e Analisi</a:t>
              </a:r>
              <a:r>
                <a:rPr lang="en-US" sz="2499">
                  <a:solidFill>
                    <a:srgbClr val="000000"/>
                  </a:solidFill>
                  <a:latin typeface="DM Sans"/>
                </a:rPr>
                <a:t>: gli insegnanti potranno monitorare quali video correlati vengono visualizzati dagli studenti, ottenendo una panoramica più completa dell'interesse degli studenti e delle tendenze di visualizzazione. 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412404">
            <a:off x="5808682" y="6172200"/>
            <a:ext cx="8075295" cy="8229600"/>
          </a:xfrm>
          <a:custGeom>
            <a:avLst/>
            <a:gdLst/>
            <a:ahLst/>
            <a:cxnLst/>
            <a:rect r="r" b="b" t="t" l="l"/>
            <a:pathLst>
              <a:path h="8229600" w="8075295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6970250" y="1473156"/>
            <a:ext cx="0" cy="7340687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379865" y="1917613"/>
            <a:ext cx="7764135" cy="2387674"/>
            <a:chOff x="0" y="0"/>
            <a:chExt cx="10352180" cy="3183566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10352180" cy="1838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800"/>
                </a:lnSpc>
                <a:spcBef>
                  <a:spcPct val="0"/>
                </a:spcBef>
              </a:pPr>
              <a:r>
                <a:rPr lang="en-US" sz="9000">
                  <a:solidFill>
                    <a:srgbClr val="000000"/>
                  </a:solidFill>
                  <a:latin typeface="DM Sans Bold"/>
                </a:rPr>
                <a:t>Job B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507192"/>
              <a:ext cx="10352180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379865" y="796298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3" tooltip="https://github.com/gretamarrone/unibg_TCM_2024"/>
              </a:rPr>
              <a:t>TEDxEdu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538314" y="1961826"/>
            <a:ext cx="9926023" cy="6407562"/>
            <a:chOff x="0" y="0"/>
            <a:chExt cx="13234698" cy="8543415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9525"/>
              <a:ext cx="13234698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</a:rPr>
                <a:t>Implementazione funzionalità TEDxEdu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985659"/>
              <a:ext cx="13234698" cy="75575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DM Sans"/>
                </a:rPr>
                <a:t>L’obiettivo è facilitare la navigazione tra i contenuti video per insegnanti e studenti, permettendo loro di approfondire gli argomenti di interesse. Sono state implementate due opzioni:</a:t>
              </a:r>
            </a:p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 Bold Italics"/>
                </a:rPr>
                <a:t>Navigazione tra i tag suggeriti</a:t>
              </a:r>
              <a:r>
                <a:rPr lang="en-US" sz="2499">
                  <a:solidFill>
                    <a:srgbClr val="000000"/>
                  </a:solidFill>
                  <a:latin typeface="DM Sans"/>
                </a:rPr>
                <a:t>: vengono raccolti i tag dai video suggeriti, facilitando l’esplorazione di contenuti correlati direttamente dai tag associati al video che si sta guardando.</a:t>
              </a:r>
            </a:p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 Bold Italics"/>
                </a:rPr>
                <a:t>Navigazione tra tutti i tag</a:t>
              </a:r>
              <a:r>
                <a:rPr lang="en-US" sz="2499">
                  <a:solidFill>
                    <a:srgbClr val="000000"/>
                  </a:solidFill>
                  <a:latin typeface="DM Sans"/>
                </a:rPr>
                <a:t>: vengono</a:t>
              </a:r>
              <a:r>
                <a:rPr lang="en-US" sz="2499">
                  <a:solidFill>
                    <a:srgbClr val="000000"/>
                  </a:solidFill>
                  <a:latin typeface="DM Sans"/>
                </a:rPr>
                <a:t> aggregati tutti i tag disponibili (in ordine alfabetico), in questo modo gli utenti potranno scegliere un argomento di interesse e visualizzare tutti i video associati a quel tag.</a:t>
              </a:r>
            </a:p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DM Sans"/>
                </a:rPr>
                <a:t>Queste funzionalità permettono una ricerca più efficiente e mirata, migliorando l’esperienza di utilizzo della piattaforma e supportando un apprendimento più approfondito e personalizzato.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048134">
            <a:off x="2014210" y="-2985758"/>
            <a:ext cx="15136400" cy="15644858"/>
          </a:xfrm>
          <a:custGeom>
            <a:avLst/>
            <a:gdLst/>
            <a:ahLst/>
            <a:cxnLst/>
            <a:rect r="r" b="b" t="t" l="l"/>
            <a:pathLst>
              <a:path h="15644858" w="15136400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1" y="2421488"/>
            <a:ext cx="16230600" cy="4762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4045715" y="2631038"/>
            <a:ext cx="12878353" cy="6965455"/>
          </a:xfrm>
          <a:custGeom>
            <a:avLst/>
            <a:gdLst/>
            <a:ahLst/>
            <a:cxnLst/>
            <a:rect r="r" b="b" t="t" l="l"/>
            <a:pathLst>
              <a:path h="6965455" w="12878353">
                <a:moveTo>
                  <a:pt x="0" y="0"/>
                </a:moveTo>
                <a:lnTo>
                  <a:pt x="12878352" y="0"/>
                </a:lnTo>
                <a:lnTo>
                  <a:pt x="12878352" y="6965455"/>
                </a:lnTo>
                <a:lnTo>
                  <a:pt x="0" y="69654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699" y="838200"/>
            <a:ext cx="7976732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000000"/>
                </a:solidFill>
                <a:latin typeface="DM Sans Bold"/>
              </a:rPr>
              <a:t>Job B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022973" y="131603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4" tooltip="https://github.com/gretamarrone/unibg_TCM_2024"/>
              </a:rPr>
              <a:t>TEDxEdu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31416" y="2631038"/>
            <a:ext cx="9053475" cy="1149762"/>
            <a:chOff x="0" y="0"/>
            <a:chExt cx="12071300" cy="153301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9525"/>
              <a:ext cx="120713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</a:rPr>
                <a:t>Coding (1)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985659"/>
              <a:ext cx="12071300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048134">
            <a:off x="2014210" y="-2985758"/>
            <a:ext cx="15136400" cy="15644858"/>
          </a:xfrm>
          <a:custGeom>
            <a:avLst/>
            <a:gdLst/>
            <a:ahLst/>
            <a:cxnLst/>
            <a:rect r="r" b="b" t="t" l="l"/>
            <a:pathLst>
              <a:path h="15644858" w="15136400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1" y="2421488"/>
            <a:ext cx="16230600" cy="4762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264481" y="3547043"/>
            <a:ext cx="15481899" cy="5711257"/>
          </a:xfrm>
          <a:custGeom>
            <a:avLst/>
            <a:gdLst/>
            <a:ahLst/>
            <a:cxnLst/>
            <a:rect r="r" b="b" t="t" l="l"/>
            <a:pathLst>
              <a:path h="5711257" w="15481899">
                <a:moveTo>
                  <a:pt x="0" y="0"/>
                </a:moveTo>
                <a:lnTo>
                  <a:pt x="15481899" y="0"/>
                </a:lnTo>
                <a:lnTo>
                  <a:pt x="15481899" y="5711257"/>
                </a:lnTo>
                <a:lnTo>
                  <a:pt x="0" y="57112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699" y="838200"/>
            <a:ext cx="7976732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000000"/>
                </a:solidFill>
                <a:latin typeface="DM Sans Bold"/>
              </a:rPr>
              <a:t>Job B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022973" y="131603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4" tooltip="https://github.com/gretamarrone/unibg_TCM_2024"/>
              </a:rPr>
              <a:t>TEDxEdu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31416" y="2631038"/>
            <a:ext cx="9053475" cy="1149762"/>
            <a:chOff x="0" y="0"/>
            <a:chExt cx="12071300" cy="153301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9525"/>
              <a:ext cx="120713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</a:rPr>
                <a:t>Coding (2)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985659"/>
              <a:ext cx="12071300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048134">
            <a:off x="2014210" y="-2985758"/>
            <a:ext cx="15136400" cy="15644858"/>
          </a:xfrm>
          <a:custGeom>
            <a:avLst/>
            <a:gdLst/>
            <a:ahLst/>
            <a:cxnLst/>
            <a:rect r="r" b="b" t="t" l="l"/>
            <a:pathLst>
              <a:path h="15644858" w="15136400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1" y="2421488"/>
            <a:ext cx="16230600" cy="4762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431416" y="3583316"/>
            <a:ext cx="11323203" cy="3451683"/>
          </a:xfrm>
          <a:custGeom>
            <a:avLst/>
            <a:gdLst/>
            <a:ahLst/>
            <a:cxnLst/>
            <a:rect r="r" b="b" t="t" l="l"/>
            <a:pathLst>
              <a:path h="3451683" w="11323203">
                <a:moveTo>
                  <a:pt x="0" y="0"/>
                </a:moveTo>
                <a:lnTo>
                  <a:pt x="11323203" y="0"/>
                </a:lnTo>
                <a:lnTo>
                  <a:pt x="11323203" y="3451683"/>
                </a:lnTo>
                <a:lnTo>
                  <a:pt x="0" y="34516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093018" y="5309158"/>
            <a:ext cx="9609875" cy="4104720"/>
          </a:xfrm>
          <a:custGeom>
            <a:avLst/>
            <a:gdLst/>
            <a:ahLst/>
            <a:cxnLst/>
            <a:rect r="r" b="b" t="t" l="l"/>
            <a:pathLst>
              <a:path h="4104720" w="9609875">
                <a:moveTo>
                  <a:pt x="0" y="0"/>
                </a:moveTo>
                <a:lnTo>
                  <a:pt x="9609875" y="0"/>
                </a:lnTo>
                <a:lnTo>
                  <a:pt x="9609875" y="4104720"/>
                </a:lnTo>
                <a:lnTo>
                  <a:pt x="0" y="41047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699" y="838200"/>
            <a:ext cx="7976732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000000"/>
                </a:solidFill>
                <a:latin typeface="DM Sans Bold"/>
              </a:rPr>
              <a:t>Job B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022973" y="131603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5" tooltip="https://github.com/gretamarrone/unibg_TCM_2024"/>
              </a:rPr>
              <a:t>TEDxEdu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431416" y="2631038"/>
            <a:ext cx="9053475" cy="1149762"/>
            <a:chOff x="0" y="0"/>
            <a:chExt cx="12071300" cy="1533015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9525"/>
              <a:ext cx="120713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</a:rPr>
                <a:t>Risultati su MongoDB Atlas 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985659"/>
              <a:ext cx="12071300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DAGFfUZFhew</dc:identifier>
  <dcterms:modified xsi:type="dcterms:W3CDTF">2011-08-01T06:04:30Z</dcterms:modified>
  <cp:revision>1</cp:revision>
  <dc:title>hw_2</dc:title>
</cp:coreProperties>
</file>

<file path=docProps/thumbnail.jpeg>
</file>